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4"/>
  </p:sldMasterIdLst>
  <p:notesMasterIdLst>
    <p:notesMasterId r:id="rId39"/>
  </p:notesMasterIdLst>
  <p:sldIdLst>
    <p:sldId id="265" r:id="rId5"/>
    <p:sldId id="266" r:id="rId6"/>
    <p:sldId id="286" r:id="rId7"/>
    <p:sldId id="287" r:id="rId8"/>
    <p:sldId id="290" r:id="rId9"/>
    <p:sldId id="321" r:id="rId10"/>
    <p:sldId id="322" r:id="rId11"/>
    <p:sldId id="300" r:id="rId12"/>
    <p:sldId id="301" r:id="rId13"/>
    <p:sldId id="302" r:id="rId14"/>
    <p:sldId id="303" r:id="rId15"/>
    <p:sldId id="304" r:id="rId16"/>
    <p:sldId id="307" r:id="rId17"/>
    <p:sldId id="308" r:id="rId18"/>
    <p:sldId id="309" r:id="rId19"/>
    <p:sldId id="305" r:id="rId20"/>
    <p:sldId id="310" r:id="rId21"/>
    <p:sldId id="311" r:id="rId22"/>
    <p:sldId id="294" r:id="rId23"/>
    <p:sldId id="293" r:id="rId24"/>
    <p:sldId id="314" r:id="rId25"/>
    <p:sldId id="312" r:id="rId26"/>
    <p:sldId id="295" r:id="rId27"/>
    <p:sldId id="316" r:id="rId28"/>
    <p:sldId id="315" r:id="rId29"/>
    <p:sldId id="317" r:id="rId30"/>
    <p:sldId id="318" r:id="rId31"/>
    <p:sldId id="296" r:id="rId32"/>
    <p:sldId id="320" r:id="rId33"/>
    <p:sldId id="319" r:id="rId34"/>
    <p:sldId id="272" r:id="rId35"/>
    <p:sldId id="273" r:id="rId36"/>
    <p:sldId id="323" r:id="rId37"/>
    <p:sldId id="275" r:id="rId3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40"/>
      <p:bold r:id="rId41"/>
      <p:italic r:id="rId42"/>
      <p:boldItalic r:id="rId43"/>
    </p:embeddedFont>
    <p:embeddedFont>
      <p:font typeface="Segoe UI" panose="020B0502040204020203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5" roundtripDataSignature="AMtx7mhwFzdV1RQWT0+yRhKLCIJdYxHt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4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F6483E-36C9-C277-F338-AE8969F8042A}" v="1" dt="2024-01-19T18:47:28.8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08" autoAdjust="0"/>
    <p:restoredTop sz="96247" autoAdjust="0"/>
  </p:normalViewPr>
  <p:slideViewPr>
    <p:cSldViewPr snapToGrid="0">
      <p:cViewPr varScale="1">
        <p:scale>
          <a:sx n="78" d="100"/>
          <a:sy n="78" d="100"/>
        </p:scale>
        <p:origin x="84" y="5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5" Type="http://customschemas.google.com/relationships/presentationmetadata" Target="meta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5.fntdata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4.fntdata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7.fntdata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5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42490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184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096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2900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5109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2158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62455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84655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0116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1907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42687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9381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85379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6189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05531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38416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1505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6147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9376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0938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054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0916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a057ae1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10a057ae1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None/>
            </a:pPr>
            <a:r>
              <a:rPr lang="pt-BR"/>
              <a:t>Exemplo de slide de transição para uma parte prática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9ffa863c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09ffa863c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b="1" i="1" err="1"/>
              <a:t>Adicione</a:t>
            </a:r>
            <a:r>
              <a:rPr lang="en-US" b="1" i="1"/>
              <a:t> </a:t>
            </a:r>
            <a:r>
              <a:rPr lang="en-US" b="1" i="1" err="1"/>
              <a:t>aqui</a:t>
            </a:r>
            <a:r>
              <a:rPr lang="en-US" b="1" i="1"/>
              <a:t> links </a:t>
            </a:r>
            <a:r>
              <a:rPr lang="en-US" b="1" i="1" err="1"/>
              <a:t>úteis</a:t>
            </a:r>
            <a:r>
              <a:rPr lang="en-US" b="1" i="1"/>
              <a:t> </a:t>
            </a:r>
            <a:r>
              <a:rPr lang="en-US" b="1" i="1" err="1"/>
              <a:t>como</a:t>
            </a:r>
            <a:r>
              <a:rPr lang="en-US" b="1" i="1"/>
              <a:t> o </a:t>
            </a:r>
            <a:r>
              <a:rPr lang="en-US" b="1" i="1" err="1"/>
              <a:t>Repositório</a:t>
            </a:r>
            <a:r>
              <a:rPr lang="en-US" b="1" i="1"/>
              <a:t> no GitHub, </a:t>
            </a:r>
            <a:r>
              <a:rPr lang="en-US" b="1" i="1" err="1"/>
              <a:t>Documentação</a:t>
            </a:r>
            <a:r>
              <a:rPr lang="en-US" b="1" i="1"/>
              <a:t> </a:t>
            </a:r>
            <a:r>
              <a:rPr lang="en-US" b="1" i="1" err="1"/>
              <a:t>Oficial</a:t>
            </a:r>
            <a:r>
              <a:rPr lang="en-US" b="1" i="1"/>
              <a:t>, </a:t>
            </a:r>
            <a:r>
              <a:rPr lang="en-US" b="1" i="1" err="1"/>
              <a:t>Referências</a:t>
            </a:r>
            <a:r>
              <a:rPr lang="en-US" b="1" i="1"/>
              <a:t> e </a:t>
            </a:r>
            <a:r>
              <a:rPr lang="en-US" b="1" i="1" err="1"/>
              <a:t>materiais</a:t>
            </a:r>
            <a:r>
              <a:rPr lang="en-US" b="1" i="1"/>
              <a:t> </a:t>
            </a:r>
            <a:r>
              <a:rPr lang="en-US" b="1" i="1" err="1"/>
              <a:t>complementares</a:t>
            </a:r>
            <a:r>
              <a:rPr lang="en-US" b="1" i="1"/>
              <a:t>. </a:t>
            </a:r>
            <a:endParaRPr lang="en-US"/>
          </a:p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9ffa863c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09ffa863c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b="1" i="1" err="1"/>
              <a:t>Adicione</a:t>
            </a:r>
            <a:r>
              <a:rPr lang="en-US" b="1" i="1"/>
              <a:t> </a:t>
            </a:r>
            <a:r>
              <a:rPr lang="en-US" b="1" i="1" err="1"/>
              <a:t>aqui</a:t>
            </a:r>
            <a:r>
              <a:rPr lang="en-US" b="1" i="1"/>
              <a:t> links </a:t>
            </a:r>
            <a:r>
              <a:rPr lang="en-US" b="1" i="1" err="1"/>
              <a:t>úteis</a:t>
            </a:r>
            <a:r>
              <a:rPr lang="en-US" b="1" i="1"/>
              <a:t> </a:t>
            </a:r>
            <a:r>
              <a:rPr lang="en-US" b="1" i="1" err="1"/>
              <a:t>como</a:t>
            </a:r>
            <a:r>
              <a:rPr lang="en-US" b="1" i="1"/>
              <a:t> o </a:t>
            </a:r>
            <a:r>
              <a:rPr lang="en-US" b="1" i="1" err="1"/>
              <a:t>Repositório</a:t>
            </a:r>
            <a:r>
              <a:rPr lang="en-US" b="1" i="1"/>
              <a:t> no GitHub, </a:t>
            </a:r>
            <a:r>
              <a:rPr lang="en-US" b="1" i="1" err="1"/>
              <a:t>Documentação</a:t>
            </a:r>
            <a:r>
              <a:rPr lang="en-US" b="1" i="1"/>
              <a:t> </a:t>
            </a:r>
            <a:r>
              <a:rPr lang="en-US" b="1" i="1" err="1"/>
              <a:t>Oficial</a:t>
            </a:r>
            <a:r>
              <a:rPr lang="en-US" b="1" i="1"/>
              <a:t>, </a:t>
            </a:r>
            <a:r>
              <a:rPr lang="en-US" b="1" i="1" err="1"/>
              <a:t>Referências</a:t>
            </a:r>
            <a:r>
              <a:rPr lang="en-US" b="1" i="1"/>
              <a:t> e </a:t>
            </a:r>
            <a:r>
              <a:rPr lang="en-US" b="1" i="1" err="1"/>
              <a:t>materiais</a:t>
            </a:r>
            <a:r>
              <a:rPr lang="en-US" b="1" i="1"/>
              <a:t> </a:t>
            </a:r>
            <a:r>
              <a:rPr lang="en-US" b="1" i="1" err="1"/>
              <a:t>complementares</a:t>
            </a:r>
            <a:r>
              <a:rPr lang="en-US" b="1" i="1"/>
              <a:t>. </a:t>
            </a:r>
            <a:endParaRPr lang="en-US"/>
          </a:p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776418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817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409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4291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415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636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62107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2782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2140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‹nº›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4274869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10532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17025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45311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9479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1079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3299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910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72711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4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hyperlink" Target="https://azure.microsoft.com/en-us/blog/announcing-a-renaissance-in-computer-vision-ai-with-microsofts-florence-foundation-model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ai900-face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hyperlink" Target="https://aka.ms/ai900-image-analysis" TargetMode="External"/><Relationship Id="rId4" Type="http://schemas.openxmlformats.org/officeDocument/2006/relationships/hyperlink" Target="https://aka.ms/ai900-ocr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training/paths/explore-computer-vision-microsoft-azure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hyperlink" Target="https://learn.microsoft.com/pt-br/azure/architecture/ai-ml/idea/image-classification-with-convolutional-neural-networks" TargetMode="External"/><Relationship Id="rId4" Type="http://schemas.openxmlformats.org/officeDocument/2006/relationships/hyperlink" Target="https://learn.microsoft.com/pt-br/training/modules/analyze-images-computer-vision/1-introduction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dio.me/articles&#8203;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"/>
          <p:cNvSpPr txBox="1"/>
          <p:nvPr/>
        </p:nvSpPr>
        <p:spPr>
          <a:xfrm>
            <a:off x="565525" y="3874338"/>
            <a:ext cx="74103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400"/>
            </a:pPr>
            <a:r>
              <a:rPr lang="pt-BR" sz="2400" dirty="0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rPr>
              <a:t>Fundamentos de IA do Microsoft Azure</a:t>
            </a:r>
            <a:endParaRPr lang="en-US" sz="2400" i="0" u="none" strike="noStrike" cap="none" dirty="0">
              <a:solidFill>
                <a:srgbClr val="A5A5A5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96" name="Google Shape;196;p5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Visão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Computacional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EE3FB77-839E-056B-FC30-2E415E9A8C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BAF0591-1462-A6D4-8024-4715833FA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Redes Neurais Convolucionais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10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3" name="Google Shape;203;g109ffa863cd_0_328">
            <a:extLst>
              <a:ext uri="{FF2B5EF4-FFF2-40B4-BE49-F238E27FC236}">
                <a16:creationId xmlns:a16="http://schemas.microsoft.com/office/drawing/2014/main" id="{97768E81-0006-308F-0A23-B6FE31B0E049}"/>
              </a:ext>
            </a:extLst>
          </p:cNvPr>
          <p:cNvSpPr txBox="1"/>
          <p:nvPr/>
        </p:nvSpPr>
        <p:spPr>
          <a:xfrm>
            <a:off x="339506" y="4245353"/>
            <a:ext cx="6933492" cy="508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 startAt="3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Os mapas de recursos são reunidos.</a:t>
            </a:r>
          </a:p>
        </p:txBody>
      </p:sp>
      <p:pic>
        <p:nvPicPr>
          <p:cNvPr id="2" name="Picture 2" descr="Diagram of a convolutional neural network.">
            <a:extLst>
              <a:ext uri="{FF2B5EF4-FFF2-40B4-BE49-F238E27FC236}">
                <a16:creationId xmlns:a16="http://schemas.microsoft.com/office/drawing/2014/main" id="{3B60F653-0463-A2FD-14D7-2BA463D89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549" y="1481050"/>
            <a:ext cx="4781401" cy="250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3296A0-7736-4A19-60DA-F6A6C9F45990}"/>
              </a:ext>
            </a:extLst>
          </p:cNvPr>
          <p:cNvSpPr txBox="1"/>
          <p:nvPr/>
        </p:nvSpPr>
        <p:spPr>
          <a:xfrm>
            <a:off x="5716299" y="4010224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804615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Redes Neurais Convolucionais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11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3" name="Google Shape;203;g109ffa863cd_0_328">
            <a:extLst>
              <a:ext uri="{FF2B5EF4-FFF2-40B4-BE49-F238E27FC236}">
                <a16:creationId xmlns:a16="http://schemas.microsoft.com/office/drawing/2014/main" id="{97768E81-0006-308F-0A23-B6FE31B0E049}"/>
              </a:ext>
            </a:extLst>
          </p:cNvPr>
          <p:cNvSpPr txBox="1"/>
          <p:nvPr/>
        </p:nvSpPr>
        <p:spPr>
          <a:xfrm>
            <a:off x="339506" y="4245353"/>
            <a:ext cx="6933492" cy="508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 startAt="4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Os valores dos recursos são alimentados em uma rede neural totalmente conectada</a:t>
            </a:r>
          </a:p>
        </p:txBody>
      </p:sp>
      <p:pic>
        <p:nvPicPr>
          <p:cNvPr id="2" name="Picture 2" descr="Diagram of a convolutional neural network.">
            <a:extLst>
              <a:ext uri="{FF2B5EF4-FFF2-40B4-BE49-F238E27FC236}">
                <a16:creationId xmlns:a16="http://schemas.microsoft.com/office/drawing/2014/main" id="{62B9E68B-A2C4-1DB0-E71D-D14B726E85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549" y="1481050"/>
            <a:ext cx="4781401" cy="250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08921D-955D-4779-8C25-79151AFE3B17}"/>
              </a:ext>
            </a:extLst>
          </p:cNvPr>
          <p:cNvSpPr txBox="1"/>
          <p:nvPr/>
        </p:nvSpPr>
        <p:spPr>
          <a:xfrm>
            <a:off x="5716299" y="4010224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3442010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Redes Neurais Convolucionais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12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3" name="Google Shape;203;g109ffa863cd_0_328">
            <a:extLst>
              <a:ext uri="{FF2B5EF4-FFF2-40B4-BE49-F238E27FC236}">
                <a16:creationId xmlns:a16="http://schemas.microsoft.com/office/drawing/2014/main" id="{97768E81-0006-308F-0A23-B6FE31B0E049}"/>
              </a:ext>
            </a:extLst>
          </p:cNvPr>
          <p:cNvSpPr txBox="1"/>
          <p:nvPr/>
        </p:nvSpPr>
        <p:spPr>
          <a:xfrm>
            <a:off x="339506" y="4245353"/>
            <a:ext cx="6933492" cy="508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 startAt="5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camada de saída produz um valor de probabilidade para cada rótulo de classe possível</a:t>
            </a: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2" descr="Diagram of a convolutional neural network.">
            <a:extLst>
              <a:ext uri="{FF2B5EF4-FFF2-40B4-BE49-F238E27FC236}">
                <a16:creationId xmlns:a16="http://schemas.microsoft.com/office/drawing/2014/main" id="{41FAE731-57FE-A5F9-2D7D-110FB4CE3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549" y="1481050"/>
            <a:ext cx="4781401" cy="250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BD5834-895A-04F2-6F72-E19C5E8438E1}"/>
              </a:ext>
            </a:extLst>
          </p:cNvPr>
          <p:cNvSpPr txBox="1"/>
          <p:nvPr/>
        </p:nvSpPr>
        <p:spPr>
          <a:xfrm>
            <a:off x="5716299" y="4010224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1105520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Modelos multimodais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2" name="c1001ae3-46d6-4307-a6f3-ae585430_3400">
            <a:hlinkClick r:id="" action="ppaction://media"/>
            <a:extLst>
              <a:ext uri="{FF2B5EF4-FFF2-40B4-BE49-F238E27FC236}">
                <a16:creationId xmlns:a16="http://schemas.microsoft.com/office/drawing/2014/main" id="{9623A710-9FD1-E006-8B69-2D1FF2C922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77492" y="1481050"/>
            <a:ext cx="5379377" cy="3025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85FF48-2B44-1DEF-BF06-AA5E95057D22}"/>
              </a:ext>
            </a:extLst>
          </p:cNvPr>
          <p:cNvSpPr txBox="1"/>
          <p:nvPr/>
        </p:nvSpPr>
        <p:spPr>
          <a:xfrm>
            <a:off x="1122491" y="4506950"/>
            <a:ext cx="56893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800"/>
            </a:lvl1pPr>
          </a:lstStyle>
          <a:p>
            <a:r>
              <a:rPr lang="pt-BR" sz="700" dirty="0"/>
              <a:t>Fonte: </a:t>
            </a:r>
            <a:r>
              <a:rPr lang="pt-BR" sz="700" dirty="0">
                <a:hlinkClick r:id="rId7"/>
              </a:rPr>
              <a:t>https://azure.microsoft.com/en-us/blog/announcing-a-renaissance-in-computer-vision-ai-with-microsofts-florence-foundation-model</a:t>
            </a:r>
            <a:endParaRPr lang="pt-BR" sz="700" dirty="0"/>
          </a:p>
        </p:txBody>
      </p:sp>
    </p:spTree>
    <p:extLst>
      <p:ext uri="{BB962C8B-B14F-4D97-AF65-F5344CB8AC3E}">
        <p14:creationId xmlns:p14="http://schemas.microsoft.com/office/powerpoint/2010/main" val="895200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614762" y="1973419"/>
            <a:ext cx="7361620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modelo encapsula relações semânticas entre recursos extraídos das imagens e texto extraído de legendas relacionadas.</a:t>
            </a: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Modelos multimodais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48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614762" y="1973419"/>
            <a:ext cx="7361620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 modelo multimodal pode ser usado como modelo base para modelos adaptativos mais especializados.</a:t>
            </a:r>
            <a:endParaRPr lang="pt-BR" sz="2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Modelos multimodais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15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102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Modelos multimodais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16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2" name="Picture 1" descr="Diagram of multi-modal models including Computer Vision, Adaptive models, and foundational models of Language and Image">
            <a:extLst>
              <a:ext uri="{FF2B5EF4-FFF2-40B4-BE49-F238E27FC236}">
                <a16:creationId xmlns:a16="http://schemas.microsoft.com/office/drawing/2014/main" id="{688208BA-F02D-9065-9B18-C209B6454F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119" y="1809842"/>
            <a:ext cx="6991403" cy="22627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70DEC5-C337-6E7F-10FA-E8436F3FED79}"/>
              </a:ext>
            </a:extLst>
          </p:cNvPr>
          <p:cNvSpPr txBox="1"/>
          <p:nvPr/>
        </p:nvSpPr>
        <p:spPr>
          <a:xfrm>
            <a:off x="6469871" y="3964875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758702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Serviços de visão computacional no Azure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17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Google Shape;203;g109ffa863cd_0_328">
            <a:extLst>
              <a:ext uri="{FF2B5EF4-FFF2-40B4-BE49-F238E27FC236}">
                <a16:creationId xmlns:a16="http://schemas.microsoft.com/office/drawing/2014/main" id="{82457B1A-B952-92A3-BDBA-DDE5BEE8EFEC}"/>
              </a:ext>
            </a:extLst>
          </p:cNvPr>
          <p:cNvSpPr txBox="1"/>
          <p:nvPr/>
        </p:nvSpPr>
        <p:spPr>
          <a:xfrm>
            <a:off x="417814" y="2832238"/>
            <a:ext cx="7361620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Visão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Análise de imagem: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Marcação de imagens, legendas, personalização de modelos e muito mais.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Reconhecimento Óptico de Caracteres (OCR)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Análise espacial</a:t>
            </a:r>
          </a:p>
        </p:txBody>
      </p:sp>
      <p:pic>
        <p:nvPicPr>
          <p:cNvPr id="5" name="Picture 4" descr="Icon for AI Vision">
            <a:extLst>
              <a:ext uri="{FF2B5EF4-FFF2-40B4-BE49-F238E27FC236}">
                <a16:creationId xmlns:a16="http://schemas.microsoft.com/office/drawing/2014/main" id="{E4F92AC2-E249-D43E-4ECF-4025DC551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5132" y="1823470"/>
            <a:ext cx="529840" cy="56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608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Serviços de visão computacional no Azure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18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Google Shape;203;g109ffa863cd_0_328">
            <a:extLst>
              <a:ext uri="{FF2B5EF4-FFF2-40B4-BE49-F238E27FC236}">
                <a16:creationId xmlns:a16="http://schemas.microsoft.com/office/drawing/2014/main" id="{82457B1A-B952-92A3-BDBA-DDE5BEE8EFEC}"/>
              </a:ext>
            </a:extLst>
          </p:cNvPr>
          <p:cNvSpPr txBox="1"/>
          <p:nvPr/>
        </p:nvSpPr>
        <p:spPr>
          <a:xfrm>
            <a:off x="403747" y="2213426"/>
            <a:ext cx="7361620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Face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Detecção de rosto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Reconhecimento facial</a:t>
            </a:r>
          </a:p>
        </p:txBody>
      </p:sp>
      <p:pic>
        <p:nvPicPr>
          <p:cNvPr id="2" name="Picture 1" descr="Icon for Azure AI Face service">
            <a:extLst>
              <a:ext uri="{FF2B5EF4-FFF2-40B4-BE49-F238E27FC236}">
                <a16:creationId xmlns:a16="http://schemas.microsoft.com/office/drawing/2014/main" id="{645AC37C-1049-BAD3-0AFA-5E719F66C6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1374" y="1936257"/>
            <a:ext cx="592835" cy="554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713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3550" y="2149500"/>
            <a:ext cx="799323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Capacidades de visão computacional no Azure</a:t>
            </a:r>
            <a:endParaRPr lang="en-US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19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75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Conceitos de visão computacional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Capacidades de visão computacional no Azure</a:t>
            </a:r>
            <a:endParaRPr sz="2400" b="1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 lang="en-US"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Análise de imagem 4.0 com o AI Vision Service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20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2" name="Google Shape;203;g109ffa863cd_0_328">
            <a:extLst>
              <a:ext uri="{FF2B5EF4-FFF2-40B4-BE49-F238E27FC236}">
                <a16:creationId xmlns:a16="http://schemas.microsoft.com/office/drawing/2014/main" id="{351F5DBE-BC39-D448-3CB9-D88E3AFB9027}"/>
              </a:ext>
            </a:extLst>
          </p:cNvPr>
          <p:cNvSpPr txBox="1"/>
          <p:nvPr/>
        </p:nvSpPr>
        <p:spPr>
          <a:xfrm>
            <a:off x="481119" y="2718343"/>
            <a:ext cx="6791878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Os recursos incluem: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Personalização do modelo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Ler texto de imagens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Detecte pessoas em imagens</a:t>
            </a:r>
          </a:p>
        </p:txBody>
      </p:sp>
    </p:spTree>
    <p:extLst>
      <p:ext uri="{BB962C8B-B14F-4D97-AF65-F5344CB8AC3E}">
        <p14:creationId xmlns:p14="http://schemas.microsoft.com/office/powerpoint/2010/main" val="18342417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Análise de imagem 4.0 com o AI Vision Service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21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2" name="Google Shape;203;g109ffa863cd_0_328">
            <a:extLst>
              <a:ext uri="{FF2B5EF4-FFF2-40B4-BE49-F238E27FC236}">
                <a16:creationId xmlns:a16="http://schemas.microsoft.com/office/drawing/2014/main" id="{351F5DBE-BC39-D448-3CB9-D88E3AFB9027}"/>
              </a:ext>
            </a:extLst>
          </p:cNvPr>
          <p:cNvSpPr txBox="1"/>
          <p:nvPr/>
        </p:nvSpPr>
        <p:spPr>
          <a:xfrm>
            <a:off x="467051" y="2943176"/>
            <a:ext cx="6791878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Detecte pessoas em imagens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Gerar legendas de imagens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Detectar objetos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Marcar recursos visuais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Corte inteligente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811992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Análise de imagem 4.0 com o AI Vision Service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22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24" name="Picture 23" descr="A group of people walking on a sidewalk with bounding boxes to identify people and items of clothing">
            <a:extLst>
              <a:ext uri="{FF2B5EF4-FFF2-40B4-BE49-F238E27FC236}">
                <a16:creationId xmlns:a16="http://schemas.microsoft.com/office/drawing/2014/main" id="{41B14C8C-F5BB-7C3A-07AD-0CCFABDDE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9997" y="1920056"/>
            <a:ext cx="3622253" cy="2412477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BC607FA3-65C2-6520-169E-79D1FE52F9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044345" y="2193893"/>
            <a:ext cx="4028347" cy="2733512"/>
            <a:chOff x="7165246" y="1862897"/>
            <a:chExt cx="4148651" cy="320100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BF46E74-128D-D9E7-E1D8-F0259AFA9F74}"/>
                </a:ext>
              </a:extLst>
            </p:cNvPr>
            <p:cNvSpPr txBox="1"/>
            <p:nvPr/>
          </p:nvSpPr>
          <p:spPr>
            <a:xfrm>
              <a:off x="7165246" y="4631408"/>
              <a:ext cx="4148651" cy="43249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pt-BR" sz="1200" b="1" dirty="0"/>
                <a:t>Legenda: </a:t>
              </a:r>
              <a:r>
                <a:rPr lang="pt-BR" sz="1200" dirty="0"/>
                <a:t>Um grupo de pessoas andando na calçada</a:t>
              </a:r>
            </a:p>
            <a:p>
              <a:pPr algn="l"/>
              <a:r>
                <a:rPr lang="pt-BR" sz="1200" b="1" dirty="0"/>
                <a:t>Tags: </a:t>
              </a:r>
              <a:r>
                <a:rPr lang="pt-BR" sz="1200" dirty="0"/>
                <a:t>Edifício, jeans, rua, outdoor, jaqueta, cidade, pessoa</a:t>
              </a:r>
              <a:endParaRPr lang="en-US" sz="120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73A0110-36CF-C2DD-1AC9-FB1BC99DA8E4}"/>
                </a:ext>
              </a:extLst>
            </p:cNvPr>
            <p:cNvSpPr/>
            <p:nvPr/>
          </p:nvSpPr>
          <p:spPr bwMode="auto">
            <a:xfrm>
              <a:off x="9557105" y="2023748"/>
              <a:ext cx="1016515" cy="2580743"/>
            </a:xfrm>
            <a:prstGeom prst="rect">
              <a:avLst/>
            </a:prstGeom>
            <a:noFill/>
            <a:ln w="38100">
              <a:solidFill>
                <a:srgbClr val="40CDF5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C9878BE-EAD9-5354-A55B-77101DEE7BF4}"/>
                </a:ext>
              </a:extLst>
            </p:cNvPr>
            <p:cNvSpPr/>
            <p:nvPr/>
          </p:nvSpPr>
          <p:spPr bwMode="auto">
            <a:xfrm>
              <a:off x="8572793" y="2459024"/>
              <a:ext cx="696244" cy="1685948"/>
            </a:xfrm>
            <a:prstGeom prst="rect">
              <a:avLst/>
            </a:prstGeom>
            <a:noFill/>
            <a:ln w="38100">
              <a:solidFill>
                <a:srgbClr val="40CDF5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9B6534E-8006-0659-8744-DE1FA9232F62}"/>
                </a:ext>
              </a:extLst>
            </p:cNvPr>
            <p:cNvSpPr/>
            <p:nvPr/>
          </p:nvSpPr>
          <p:spPr bwMode="auto">
            <a:xfrm>
              <a:off x="9691712" y="3386312"/>
              <a:ext cx="721772" cy="1153197"/>
            </a:xfrm>
            <a:prstGeom prst="rect">
              <a:avLst/>
            </a:prstGeom>
            <a:noFill/>
            <a:ln w="38100">
              <a:solidFill>
                <a:srgbClr val="40CDF5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6F275DE-256F-607F-63EA-B1C57AF42A06}"/>
                </a:ext>
              </a:extLst>
            </p:cNvPr>
            <p:cNvSpPr/>
            <p:nvPr/>
          </p:nvSpPr>
          <p:spPr bwMode="auto">
            <a:xfrm>
              <a:off x="9800788" y="3919063"/>
              <a:ext cx="134607" cy="485840"/>
            </a:xfrm>
            <a:prstGeom prst="rect">
              <a:avLst/>
            </a:prstGeom>
            <a:noFill/>
            <a:ln w="38100">
              <a:solidFill>
                <a:srgbClr val="40CDF5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676FDC-6EDD-6B51-4416-FBCF6BB82F4F}"/>
                </a:ext>
              </a:extLst>
            </p:cNvPr>
            <p:cNvSpPr txBox="1"/>
            <p:nvPr/>
          </p:nvSpPr>
          <p:spPr>
            <a:xfrm>
              <a:off x="8545548" y="2298173"/>
              <a:ext cx="574196" cy="153888"/>
            </a:xfrm>
            <a:prstGeom prst="rect">
              <a:avLst/>
            </a:prstGeom>
            <a:solidFill>
              <a:srgbClr val="40CDF5"/>
            </a:solidFill>
          </p:spPr>
          <p:txBody>
            <a:bodyPr wrap="none" lIns="91440" tIns="0" rIns="91440" bIns="0" rtlCol="0">
              <a:spAutoFit/>
            </a:bodyPr>
            <a:lstStyle/>
            <a:p>
              <a:pPr algn="l"/>
              <a:r>
                <a:rPr lang="en-US" sz="1000" dirty="0"/>
                <a:t>person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DCBD197-9FD8-7C37-FEE8-F73AA4ED5E26}"/>
                </a:ext>
              </a:extLst>
            </p:cNvPr>
            <p:cNvSpPr txBox="1"/>
            <p:nvPr/>
          </p:nvSpPr>
          <p:spPr>
            <a:xfrm>
              <a:off x="9542811" y="1862897"/>
              <a:ext cx="574196" cy="153888"/>
            </a:xfrm>
            <a:prstGeom prst="rect">
              <a:avLst/>
            </a:prstGeom>
            <a:solidFill>
              <a:srgbClr val="40CDF5"/>
            </a:solidFill>
          </p:spPr>
          <p:txBody>
            <a:bodyPr wrap="none" lIns="91440" tIns="0" rIns="91440" bIns="0" rtlCol="0">
              <a:spAutoFit/>
            </a:bodyPr>
            <a:lstStyle/>
            <a:p>
              <a:pPr algn="l"/>
              <a:r>
                <a:rPr lang="en-US" sz="1000" dirty="0"/>
                <a:t>person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29D3FF6-593B-94C0-6962-31277151321A}"/>
                </a:ext>
              </a:extLst>
            </p:cNvPr>
            <p:cNvSpPr txBox="1"/>
            <p:nvPr/>
          </p:nvSpPr>
          <p:spPr>
            <a:xfrm>
              <a:off x="9669739" y="3209665"/>
              <a:ext cx="474810" cy="153888"/>
            </a:xfrm>
            <a:prstGeom prst="rect">
              <a:avLst/>
            </a:prstGeom>
            <a:solidFill>
              <a:srgbClr val="40CDF5"/>
            </a:solidFill>
          </p:spPr>
          <p:txBody>
            <a:bodyPr wrap="none" lIns="91440" tIns="0" rIns="91440" bIns="0" rtlCol="0">
              <a:spAutoFit/>
            </a:bodyPr>
            <a:lstStyle/>
            <a:p>
              <a:pPr algn="l"/>
              <a:r>
                <a:rPr lang="en-US" sz="1000" dirty="0"/>
                <a:t>jeans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9AC8FFD-5EFB-375D-F089-3E4E3AC76968}"/>
                </a:ext>
              </a:extLst>
            </p:cNvPr>
            <p:cNvSpPr txBox="1"/>
            <p:nvPr/>
          </p:nvSpPr>
          <p:spPr>
            <a:xfrm>
              <a:off x="9781462" y="3759085"/>
              <a:ext cx="559600" cy="153888"/>
            </a:xfrm>
            <a:prstGeom prst="rect">
              <a:avLst/>
            </a:prstGeom>
            <a:solidFill>
              <a:srgbClr val="40CDF5"/>
            </a:solidFill>
          </p:spPr>
          <p:txBody>
            <a:bodyPr wrap="none" lIns="91440" tIns="0" rIns="91440" bIns="0" rtlCol="0">
              <a:noAutofit/>
            </a:bodyPr>
            <a:lstStyle/>
            <a:p>
              <a:pPr algn="ctr"/>
              <a:r>
                <a:rPr lang="en-US" sz="1000" dirty="0"/>
                <a:t>footwear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D576C37-B8CE-8B17-C24D-B4FB54B1D883}"/>
                </a:ext>
              </a:extLst>
            </p:cNvPr>
            <p:cNvSpPr/>
            <p:nvPr/>
          </p:nvSpPr>
          <p:spPr bwMode="auto">
            <a:xfrm>
              <a:off x="10121475" y="2107982"/>
              <a:ext cx="347477" cy="434840"/>
            </a:xfrm>
            <a:prstGeom prst="rect">
              <a:avLst/>
            </a:prstGeom>
            <a:noFill/>
            <a:ln w="38100">
              <a:solidFill>
                <a:schemeClr val="accent3">
                  <a:lumMod val="40000"/>
                  <a:lumOff val="6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A91FA14-22FD-4DB9-E632-F1B696893DEA}"/>
                </a:ext>
              </a:extLst>
            </p:cNvPr>
            <p:cNvSpPr txBox="1"/>
            <p:nvPr/>
          </p:nvSpPr>
          <p:spPr>
            <a:xfrm>
              <a:off x="9781462" y="2529740"/>
              <a:ext cx="707238" cy="1538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txBody>
            <a:bodyPr wrap="square" lIns="91440" tIns="0" rIns="91440" bIns="0" rtlCol="0">
              <a:spAutoFit/>
            </a:bodyPr>
            <a:lstStyle/>
            <a:p>
              <a:pPr algn="l"/>
              <a:r>
                <a:rPr lang="en-US" sz="1000" dirty="0"/>
                <a:t>male (34)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D0AA0BF-6511-005A-757C-559961DDEF7B}"/>
              </a:ext>
            </a:extLst>
          </p:cNvPr>
          <p:cNvSpPr txBox="1"/>
          <p:nvPr/>
        </p:nvSpPr>
        <p:spPr>
          <a:xfrm>
            <a:off x="5655102" y="4157205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3719714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Detectando rostos com o Face Service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23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4" name="Picture 3" descr="A picture containing text, person, person, store&#10;&#10;">
            <a:extLst>
              <a:ext uri="{FF2B5EF4-FFF2-40B4-BE49-F238E27FC236}">
                <a16:creationId xmlns:a16="http://schemas.microsoft.com/office/drawing/2014/main" id="{49633405-3E9E-6925-BBA8-884E2D96C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498" y="1885965"/>
            <a:ext cx="4157003" cy="27686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107750-B57C-9D99-7352-04DC37F03E64}"/>
              </a:ext>
            </a:extLst>
          </p:cNvPr>
          <p:cNvSpPr txBox="1"/>
          <p:nvPr/>
        </p:nvSpPr>
        <p:spPr>
          <a:xfrm>
            <a:off x="5726850" y="4654595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27710489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Detectando rostos com o Face Service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24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2" name="Google Shape;203;g109ffa863cd_0_328">
            <a:extLst>
              <a:ext uri="{FF2B5EF4-FFF2-40B4-BE49-F238E27FC236}">
                <a16:creationId xmlns:a16="http://schemas.microsoft.com/office/drawing/2014/main" id="{351F5DBE-BC39-D448-3CB9-D88E3AFB9027}"/>
              </a:ext>
            </a:extLst>
          </p:cNvPr>
          <p:cNvSpPr txBox="1"/>
          <p:nvPr/>
        </p:nvSpPr>
        <p:spPr>
          <a:xfrm>
            <a:off x="438914" y="2571750"/>
            <a:ext cx="7206876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Qualquer pessoa pode usar o serviço Face para detectar: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Desfoque: quão desfocado está o rosto 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Exposição: aspectos como Ruído: refere-se ao ruído visual na imagem. </a:t>
            </a:r>
          </a:p>
        </p:txBody>
      </p:sp>
    </p:spTree>
    <p:extLst>
      <p:ext uri="{BB962C8B-B14F-4D97-AF65-F5344CB8AC3E}">
        <p14:creationId xmlns:p14="http://schemas.microsoft.com/office/powerpoint/2010/main" val="22768055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Detectando rostos com o Face Service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25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2" name="Google Shape;203;g109ffa863cd_0_328">
            <a:extLst>
              <a:ext uri="{FF2B5EF4-FFF2-40B4-BE49-F238E27FC236}">
                <a16:creationId xmlns:a16="http://schemas.microsoft.com/office/drawing/2014/main" id="{351F5DBE-BC39-D448-3CB9-D88E3AFB9027}"/>
              </a:ext>
            </a:extLst>
          </p:cNvPr>
          <p:cNvSpPr txBox="1"/>
          <p:nvPr/>
        </p:nvSpPr>
        <p:spPr>
          <a:xfrm>
            <a:off x="474084" y="2428160"/>
            <a:ext cx="6805947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lnSpc>
                <a:spcPct val="115000"/>
              </a:lnSpc>
              <a:spcBef>
                <a:spcPts val="1000"/>
              </a:spcBef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Qualquer pessoa pode usar o serviço Face para detectar: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Óculos: se a pessoa estiver usando óculos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Pose da cabeça: a orientação do rosto em um espaço 3D</a:t>
            </a:r>
          </a:p>
        </p:txBody>
      </p:sp>
    </p:spTree>
    <p:extLst>
      <p:ext uri="{BB962C8B-B14F-4D97-AF65-F5344CB8AC3E}">
        <p14:creationId xmlns:p14="http://schemas.microsoft.com/office/powerpoint/2010/main" val="819146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Detectando rostos com o Face Service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26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2" name="Google Shape;203;g109ffa863cd_0_328">
            <a:extLst>
              <a:ext uri="{FF2B5EF4-FFF2-40B4-BE49-F238E27FC236}">
                <a16:creationId xmlns:a16="http://schemas.microsoft.com/office/drawing/2014/main" id="{351F5DBE-BC39-D448-3CB9-D88E3AFB9027}"/>
              </a:ext>
            </a:extLst>
          </p:cNvPr>
          <p:cNvSpPr txBox="1"/>
          <p:nvPr/>
        </p:nvSpPr>
        <p:spPr>
          <a:xfrm>
            <a:off x="495186" y="2477674"/>
            <a:ext cx="6756709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Qualquer pessoa pode usar o serviço Face para detectar: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Ruído: refere-se ao ruído visual na imagem. 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Oclusão: determina se pode haver objetos bloqueando o rosto na imagem</a:t>
            </a: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0215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Detectando rostos com o Face Service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27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2" name="Google Shape;203;g109ffa863cd_0_328">
            <a:extLst>
              <a:ext uri="{FF2B5EF4-FFF2-40B4-BE49-F238E27FC236}">
                <a16:creationId xmlns:a16="http://schemas.microsoft.com/office/drawing/2014/main" id="{351F5DBE-BC39-D448-3CB9-D88E3AFB9027}"/>
              </a:ext>
            </a:extLst>
          </p:cNvPr>
          <p:cNvSpPr txBox="1"/>
          <p:nvPr/>
        </p:nvSpPr>
        <p:spPr>
          <a:xfrm>
            <a:off x="511462" y="2428160"/>
            <a:ext cx="7514155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Somente clientes gerenciados da Microsoft podem acessar recursos de reconhecimento facial: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Correspondência de similaridade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Verificação de Identidade</a:t>
            </a: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251318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Lendo texto com reconhecimento óptico de caracteres (OCR)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28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2" name="Google Shape;203;g109ffa863cd_0_328">
            <a:extLst>
              <a:ext uri="{FF2B5EF4-FFF2-40B4-BE49-F238E27FC236}">
                <a16:creationId xmlns:a16="http://schemas.microsoft.com/office/drawing/2014/main" id="{351F5DBE-BC39-D448-3CB9-D88E3AFB9027}"/>
              </a:ext>
            </a:extLst>
          </p:cNvPr>
          <p:cNvSpPr txBox="1"/>
          <p:nvPr/>
        </p:nvSpPr>
        <p:spPr>
          <a:xfrm>
            <a:off x="495186" y="2643396"/>
            <a:ext cx="6796053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Detectar a localização do texto: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Impresso</a:t>
            </a:r>
          </a:p>
          <a:p>
            <a:pPr marL="285750" marR="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Escrito à mão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7D07F4-26D4-FC5D-3435-F348C01A6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5943600" y="3782027"/>
            <a:ext cx="252414" cy="136827"/>
          </a:xfrm>
          <a:prstGeom prst="line">
            <a:avLst/>
          </a:prstGeom>
          <a:ln>
            <a:solidFill>
              <a:schemeClr val="bg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8671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Lendo texto com reconhecimento óptico de caracteres (OCR)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29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pic>
        <p:nvPicPr>
          <p:cNvPr id="2" name="Picture 1" descr="A shopping list">
            <a:extLst>
              <a:ext uri="{FF2B5EF4-FFF2-40B4-BE49-F238E27FC236}">
                <a16:creationId xmlns:a16="http://schemas.microsoft.com/office/drawing/2014/main" id="{DD59BAB0-ADB2-75EE-36BE-DD1A81A62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4938" y="2257857"/>
            <a:ext cx="3422666" cy="2567000"/>
          </a:xfrm>
          <a:prstGeom prst="rect">
            <a:avLst/>
          </a:prstGeom>
        </p:spPr>
      </p:pic>
      <p:sp>
        <p:nvSpPr>
          <p:cNvPr id="7" name="Rectangle 6" descr="Hand written shopping list">
            <a:extLst>
              <a:ext uri="{FF2B5EF4-FFF2-40B4-BE49-F238E27FC236}">
                <a16:creationId xmlns:a16="http://schemas.microsoft.com/office/drawing/2014/main" id="{8CEDBB77-2538-FF77-966C-AA035B87B304}"/>
              </a:ext>
            </a:extLst>
          </p:cNvPr>
          <p:cNvSpPr>
            <a:spLocks/>
          </p:cNvSpPr>
          <p:nvPr/>
        </p:nvSpPr>
        <p:spPr bwMode="auto">
          <a:xfrm>
            <a:off x="2833244" y="2706670"/>
            <a:ext cx="2151539" cy="1893466"/>
          </a:xfrm>
          <a:prstGeom prst="rect">
            <a:avLst/>
          </a:prstGeom>
          <a:noFill/>
          <a:ln w="28575">
            <a:solidFill>
              <a:srgbClr val="3AE63A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7D07F4-26D4-FC5D-3435-F348C01A6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4325815" y="3767960"/>
            <a:ext cx="252414" cy="136827"/>
          </a:xfrm>
          <a:prstGeom prst="line">
            <a:avLst/>
          </a:prstGeom>
          <a:ln>
            <a:solidFill>
              <a:schemeClr val="bg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1DA9C50-54DE-29F1-81BB-A63C5214764F}"/>
              </a:ext>
            </a:extLst>
          </p:cNvPr>
          <p:cNvSpPr txBox="1">
            <a:spLocks/>
          </p:cNvSpPr>
          <p:nvPr/>
        </p:nvSpPr>
        <p:spPr>
          <a:xfrm>
            <a:off x="4578229" y="3904787"/>
            <a:ext cx="1224736" cy="830997"/>
          </a:xfrm>
          <a:prstGeom prst="rect">
            <a:avLst/>
          </a:prstGeom>
          <a:solidFill>
            <a:srgbClr val="1A1A1A">
              <a:alpha val="40000"/>
            </a:srgbClr>
          </a:solidFill>
          <a:ln>
            <a:solidFill>
              <a:schemeClr val="bg1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algn="l"/>
            <a:r>
              <a:rPr lang="en-US" sz="1200" dirty="0">
                <a:solidFill>
                  <a:schemeClr val="bg1"/>
                </a:solidFill>
              </a:rPr>
              <a:t>Shopping List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Non-fat milk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Bread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Eggs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514CD5-ADE9-99F9-1C09-369FCAEA49D5}"/>
              </a:ext>
            </a:extLst>
          </p:cNvPr>
          <p:cNvSpPr txBox="1"/>
          <p:nvPr/>
        </p:nvSpPr>
        <p:spPr>
          <a:xfrm>
            <a:off x="4984783" y="4824857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33965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614762" y="1973419"/>
            <a:ext cx="8016900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Compreender as capacidades do Azure AI Vision.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Identificar os diferentes serviços incluídos no </a:t>
            </a:r>
          </a:p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Azure AI Vision.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Descrever o serviço de detecção facial.</a:t>
            </a:r>
            <a:endParaRPr sz="2400" b="1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Aprendizado</a:t>
            </a:r>
            <a:endParaRPr lang="en-US"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3248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Lendo texto com reconhecimento óptico de caracteres (OCR)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30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22" name="Google Shape;203;g109ffa863cd_0_328">
            <a:extLst>
              <a:ext uri="{FF2B5EF4-FFF2-40B4-BE49-F238E27FC236}">
                <a16:creationId xmlns:a16="http://schemas.microsoft.com/office/drawing/2014/main" id="{351F5DBE-BC39-D448-3CB9-D88E3AFB9027}"/>
              </a:ext>
            </a:extLst>
          </p:cNvPr>
          <p:cNvSpPr txBox="1"/>
          <p:nvPr/>
        </p:nvSpPr>
        <p:spPr>
          <a:xfrm>
            <a:off x="516288" y="2485976"/>
            <a:ext cx="6812980" cy="1030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Opções para extração rápida de texto de imagens ou análise assíncrona de documentos digitalizados maiores.</a:t>
            </a: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74042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a057ae1a2_0_175"/>
          <p:cNvSpPr txBox="1"/>
          <p:nvPr/>
        </p:nvSpPr>
        <p:spPr>
          <a:xfrm>
            <a:off x="565525" y="1355575"/>
            <a:ext cx="7737600" cy="3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b="1" i="1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“Falar é </a:t>
            </a:r>
            <a:r>
              <a:rPr lang="en-US" sz="5400" b="1" i="1" u="none" strike="noStrike" cap="none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fácil</a:t>
            </a:r>
            <a:r>
              <a:rPr lang="en-US" sz="5400" b="1" i="1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 sz="5400" b="1" i="1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5400" b="1" i="1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r>
              <a:rPr lang="en-US" sz="5400" b="1" i="1" u="none" strike="noStrike" cap="none" err="1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Mostre</a:t>
            </a:r>
            <a:r>
              <a:rPr lang="en-US" sz="5400" b="1" i="1" u="none" strike="noStrike" cap="none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-me o </a:t>
            </a:r>
            <a:r>
              <a:rPr lang="en-US" sz="5400" b="1" i="1" u="none" strike="noStrike" cap="none" err="1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código</a:t>
            </a:r>
            <a:r>
              <a:rPr lang="en-US" sz="5400" b="1" i="1" u="none" strike="noStrike" cap="none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!”</a:t>
            </a:r>
            <a:endParaRPr lang="en-US" sz="5400" b="1" i="1">
              <a:solidFill>
                <a:schemeClr val="bg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>
              <a:buSzPts val="1100"/>
            </a:pPr>
            <a:br>
              <a:rPr lang="en-US" sz="3200" b="1" i="1" u="none" strike="noStrike" cap="none">
                <a:latin typeface="Century Gothic"/>
                <a:ea typeface="Century Gothic"/>
                <a:cs typeface="Century Gothic"/>
              </a:rPr>
            </a:br>
            <a:r>
              <a:rPr lang="en-US" sz="3200" i="1">
                <a:solidFill>
                  <a:schemeClr val="bg1"/>
                </a:solidFill>
                <a:latin typeface="Century Gothic"/>
                <a:ea typeface="Century Gothic"/>
              </a:rPr>
              <a:t>Linus Torvalds </a:t>
            </a:r>
            <a:endParaRPr lang="en-US" sz="3200" b="1" i="1" strike="noStrike" cap="none">
              <a:solidFill>
                <a:schemeClr val="bg1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262" name="Google Shape;262;g10a057ae1a2_0_175"/>
          <p:cNvSpPr txBox="1"/>
          <p:nvPr/>
        </p:nvSpPr>
        <p:spPr>
          <a:xfrm>
            <a:off x="565525" y="870475"/>
            <a:ext cx="79914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0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Hands On! </a:t>
            </a:r>
            <a:endParaRPr lang="en-US" sz="24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9C70728-C6E1-3924-6828-5E0DC5C8BB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31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801286A-886B-9249-A97D-F2B134D4E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9ffa863cd_0_356"/>
          <p:cNvSpPr txBox="1"/>
          <p:nvPr/>
        </p:nvSpPr>
        <p:spPr>
          <a:xfrm>
            <a:off x="565525" y="1293025"/>
            <a:ext cx="7400604" cy="3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https://aka.ms/ai900-face</a:t>
            </a:r>
            <a:r>
              <a:rPr lang="en-US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endParaRPr lang="en-US"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https://aka.ms/ai900-ocr</a:t>
            </a:r>
            <a:r>
              <a:rPr lang="en-US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endParaRPr lang="en-US"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https://aka.ms/ai900-image-analysis</a:t>
            </a:r>
            <a:r>
              <a:rPr lang="en-US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109ffa863cd_0_356"/>
          <p:cNvSpPr txBox="1"/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Links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295ED18-A814-4E32-CB0F-E538E60E43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32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AFC0D4B1-3278-1F8F-E273-E1620019B9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9ffa863cd_0_356"/>
          <p:cNvSpPr txBox="1"/>
          <p:nvPr/>
        </p:nvSpPr>
        <p:spPr>
          <a:xfrm>
            <a:off x="565525" y="1293025"/>
            <a:ext cx="7400604" cy="3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u="sng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Documentação</a:t>
            </a:r>
            <a:r>
              <a:rPr lang="en-US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 </a:t>
            </a:r>
            <a:r>
              <a:rPr lang="en-US" sz="2400" b="1" u="sng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Oficial</a:t>
            </a:r>
            <a:endParaRPr lang="en-US"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https://learn.microsoft.com/pt-br/training/modules/analyze-images-computer-vision/1-introduction</a:t>
            </a: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https://learn.microsoft.com/pt-br/azure/architecture/ai-ml/idea/image-classification-with-convolutional-neural-networks</a:t>
            </a:r>
            <a:r>
              <a:rPr lang="pt-BR" sz="24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109ffa863cd_0_356"/>
          <p:cNvSpPr txBox="1"/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Links Úteis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295ED18-A814-4E32-CB0F-E538E60E43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33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AFC0D4B1-3278-1F8F-E273-E1620019B9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5448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4"/>
          <p:cNvSpPr txBox="1"/>
          <p:nvPr/>
        </p:nvSpPr>
        <p:spPr>
          <a:xfrm>
            <a:off x="967981" y="2574161"/>
            <a:ext cx="6965926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1">
              <a:buSzPts val="1600"/>
            </a:pPr>
            <a:r>
              <a:rPr lang="en-US" sz="2400" b="0" i="0" u="none" strike="noStrike" cap="none" dirty="0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Fórum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/Artigos</a:t>
            </a: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 </a:t>
            </a:r>
            <a:r>
              <a:rPr lang="en-US" sz="2400" dirty="0">
                <a:solidFill>
                  <a:srgbClr val="EA4E60"/>
                </a:solidFill>
                <a:ea typeface="Calibri"/>
                <a:sym typeface="Calibri"/>
              </a:rPr>
              <a:t>https://web.dio.me/articles</a:t>
            </a:r>
            <a:endParaRPr lang="pt-BR" sz="2400" b="0" i="0" u="none" strike="noStrike" cap="none" dirty="0">
              <a:solidFill>
                <a:srgbClr val="EA4E60"/>
              </a:solidFill>
              <a:ea typeface="Calibri"/>
              <a:cs typeface="Calibri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282" name="Google Shape;282;p14"/>
          <p:cNvSpPr txBox="1"/>
          <p:nvPr/>
        </p:nvSpPr>
        <p:spPr>
          <a:xfrm>
            <a:off x="1097377" y="1284651"/>
            <a:ext cx="6833892" cy="945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i="0" u="none" strike="noStrike" cap="none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</a:t>
            </a:r>
            <a:r>
              <a:rPr lang="en-US" sz="55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lang="en-US"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0E80D14-D1AD-4C74-8489-88CB3A8727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 dirty="0">
                <a:solidFill>
                  <a:srgbClr val="EA4E60"/>
                </a:solidFill>
              </a:rPr>
              <a:t>34</a:t>
            </a:fld>
            <a:r>
              <a:rPr lang="en-US"/>
              <a:t>]</a:t>
            </a:r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91FD774-FCC0-2335-12E4-EA5E563753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292" y="161566"/>
            <a:ext cx="651673" cy="2714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3550" y="2149500"/>
            <a:ext cx="7993234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Conceitos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Visão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Computacional</a:t>
            </a:r>
            <a:endParaRPr lang="en-US" sz="40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</a:t>
            </a:fld>
            <a:r>
              <a:rPr lang="en-US"/>
              <a:t>]</a:t>
            </a:r>
            <a:endParaRPr lang="pt-BR"/>
          </a:p>
        </p:txBody>
      </p:sp>
      <p:pic>
        <p:nvPicPr>
          <p:cNvPr id="5" name="Imagem 3">
            <a:extLst>
              <a:ext uri="{FF2B5EF4-FFF2-40B4-BE49-F238E27FC236}">
                <a16:creationId xmlns:a16="http://schemas.microsoft.com/office/drawing/2014/main" id="{D93E66C7-7E71-598A-F411-36FE0EA7F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Imagens e processamento de imagens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Google Shape;203;g109ffa863cd_0_328">
            <a:extLst>
              <a:ext uri="{FF2B5EF4-FFF2-40B4-BE49-F238E27FC236}">
                <a16:creationId xmlns:a16="http://schemas.microsoft.com/office/drawing/2014/main" id="{33448CC4-8FD4-5986-38B4-F84AD5E31E96}"/>
              </a:ext>
            </a:extLst>
          </p:cNvPr>
          <p:cNvSpPr txBox="1"/>
          <p:nvPr/>
        </p:nvSpPr>
        <p:spPr>
          <a:xfrm>
            <a:off x="599433" y="1630256"/>
            <a:ext cx="2955348" cy="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Uma imagem é uma matriz de valores de pixels</a:t>
            </a:r>
            <a:endParaRPr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" name="Image">
            <a:extLst>
              <a:ext uri="{FF2B5EF4-FFF2-40B4-BE49-F238E27FC236}">
                <a16:creationId xmlns:a16="http://schemas.microsoft.com/office/drawing/2014/main" id="{12D22F64-84D9-4F45-8507-EBF28CC1FF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162555"/>
              </p:ext>
            </p:extLst>
          </p:nvPr>
        </p:nvGraphicFramePr>
        <p:xfrm>
          <a:off x="637291" y="2323857"/>
          <a:ext cx="2879632" cy="2457315"/>
        </p:xfrm>
        <a:graphic>
          <a:graphicData uri="http://schemas.openxmlformats.org/drawingml/2006/table">
            <a:tbl>
              <a:tblPr firstRow="1" bandRow="1"/>
              <a:tblGrid>
                <a:gridCol w="411376">
                  <a:extLst>
                    <a:ext uri="{9D8B030D-6E8A-4147-A177-3AD203B41FA5}">
                      <a16:colId xmlns:a16="http://schemas.microsoft.com/office/drawing/2014/main" val="3079395848"/>
                    </a:ext>
                  </a:extLst>
                </a:gridCol>
                <a:gridCol w="411376">
                  <a:extLst>
                    <a:ext uri="{9D8B030D-6E8A-4147-A177-3AD203B41FA5}">
                      <a16:colId xmlns:a16="http://schemas.microsoft.com/office/drawing/2014/main" val="3264221361"/>
                    </a:ext>
                  </a:extLst>
                </a:gridCol>
                <a:gridCol w="411376">
                  <a:extLst>
                    <a:ext uri="{9D8B030D-6E8A-4147-A177-3AD203B41FA5}">
                      <a16:colId xmlns:a16="http://schemas.microsoft.com/office/drawing/2014/main" val="1598907637"/>
                    </a:ext>
                  </a:extLst>
                </a:gridCol>
                <a:gridCol w="411376">
                  <a:extLst>
                    <a:ext uri="{9D8B030D-6E8A-4147-A177-3AD203B41FA5}">
                      <a16:colId xmlns:a16="http://schemas.microsoft.com/office/drawing/2014/main" val="1099118418"/>
                    </a:ext>
                  </a:extLst>
                </a:gridCol>
                <a:gridCol w="411376">
                  <a:extLst>
                    <a:ext uri="{9D8B030D-6E8A-4147-A177-3AD203B41FA5}">
                      <a16:colId xmlns:a16="http://schemas.microsoft.com/office/drawing/2014/main" val="2984416376"/>
                    </a:ext>
                  </a:extLst>
                </a:gridCol>
                <a:gridCol w="411376">
                  <a:extLst>
                    <a:ext uri="{9D8B030D-6E8A-4147-A177-3AD203B41FA5}">
                      <a16:colId xmlns:a16="http://schemas.microsoft.com/office/drawing/2014/main" val="1058291493"/>
                    </a:ext>
                  </a:extLst>
                </a:gridCol>
                <a:gridCol w="411376">
                  <a:extLst>
                    <a:ext uri="{9D8B030D-6E8A-4147-A177-3AD203B41FA5}">
                      <a16:colId xmlns:a16="http://schemas.microsoft.com/office/drawing/2014/main" val="829860405"/>
                    </a:ext>
                  </a:extLst>
                </a:gridCol>
              </a:tblGrid>
              <a:tr h="35104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36279"/>
                  </a:ext>
                </a:extLst>
              </a:tr>
              <a:tr h="35104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6473831"/>
                  </a:ext>
                </a:extLst>
              </a:tr>
              <a:tr h="35104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131944"/>
                  </a:ext>
                </a:extLst>
              </a:tr>
              <a:tr h="35104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6483780"/>
                  </a:ext>
                </a:extLst>
              </a:tr>
              <a:tr h="35104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731195"/>
                  </a:ext>
                </a:extLst>
              </a:tr>
              <a:tr h="35104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289785"/>
                  </a:ext>
                </a:extLst>
              </a:tr>
              <a:tr h="35104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2" marB="71582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6504269"/>
                  </a:ext>
                </a:extLst>
              </a:tr>
            </a:tbl>
          </a:graphicData>
        </a:graphic>
      </p:graphicFrame>
      <p:graphicFrame>
        <p:nvGraphicFramePr>
          <p:cNvPr id="7" name="final">
            <a:extLst>
              <a:ext uri="{FF2B5EF4-FFF2-40B4-BE49-F238E27FC236}">
                <a16:creationId xmlns:a16="http://schemas.microsoft.com/office/drawing/2014/main" id="{B2600D95-DA1A-414B-E9D2-7AAA289016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0681786"/>
              </p:ext>
            </p:extLst>
          </p:nvPr>
        </p:nvGraphicFramePr>
        <p:xfrm>
          <a:off x="3821786" y="2323857"/>
          <a:ext cx="2733759" cy="2497360"/>
        </p:xfrm>
        <a:graphic>
          <a:graphicData uri="http://schemas.openxmlformats.org/drawingml/2006/table">
            <a:tbl>
              <a:tblPr firstRow="1" bandRow="1"/>
              <a:tblGrid>
                <a:gridCol w="390537">
                  <a:extLst>
                    <a:ext uri="{9D8B030D-6E8A-4147-A177-3AD203B41FA5}">
                      <a16:colId xmlns:a16="http://schemas.microsoft.com/office/drawing/2014/main" val="3079395848"/>
                    </a:ext>
                  </a:extLst>
                </a:gridCol>
                <a:gridCol w="390537">
                  <a:extLst>
                    <a:ext uri="{9D8B030D-6E8A-4147-A177-3AD203B41FA5}">
                      <a16:colId xmlns:a16="http://schemas.microsoft.com/office/drawing/2014/main" val="3264221361"/>
                    </a:ext>
                  </a:extLst>
                </a:gridCol>
                <a:gridCol w="390537">
                  <a:extLst>
                    <a:ext uri="{9D8B030D-6E8A-4147-A177-3AD203B41FA5}">
                      <a16:colId xmlns:a16="http://schemas.microsoft.com/office/drawing/2014/main" val="1598907637"/>
                    </a:ext>
                  </a:extLst>
                </a:gridCol>
                <a:gridCol w="390537">
                  <a:extLst>
                    <a:ext uri="{9D8B030D-6E8A-4147-A177-3AD203B41FA5}">
                      <a16:colId xmlns:a16="http://schemas.microsoft.com/office/drawing/2014/main" val="1099118418"/>
                    </a:ext>
                  </a:extLst>
                </a:gridCol>
                <a:gridCol w="390537">
                  <a:extLst>
                    <a:ext uri="{9D8B030D-6E8A-4147-A177-3AD203B41FA5}">
                      <a16:colId xmlns:a16="http://schemas.microsoft.com/office/drawing/2014/main" val="2984416376"/>
                    </a:ext>
                  </a:extLst>
                </a:gridCol>
                <a:gridCol w="390537">
                  <a:extLst>
                    <a:ext uri="{9D8B030D-6E8A-4147-A177-3AD203B41FA5}">
                      <a16:colId xmlns:a16="http://schemas.microsoft.com/office/drawing/2014/main" val="1058291493"/>
                    </a:ext>
                  </a:extLst>
                </a:gridCol>
                <a:gridCol w="390537">
                  <a:extLst>
                    <a:ext uri="{9D8B030D-6E8A-4147-A177-3AD203B41FA5}">
                      <a16:colId xmlns:a16="http://schemas.microsoft.com/office/drawing/2014/main" val="829860405"/>
                    </a:ext>
                  </a:extLst>
                </a:gridCol>
              </a:tblGrid>
              <a:tr h="34944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36279"/>
                  </a:ext>
                </a:extLst>
              </a:tr>
              <a:tr h="34944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6473831"/>
                  </a:ext>
                </a:extLst>
              </a:tr>
              <a:tr h="366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131944"/>
                  </a:ext>
                </a:extLst>
              </a:tr>
              <a:tr h="366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6483780"/>
                  </a:ext>
                </a:extLst>
              </a:tr>
              <a:tr h="366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1" dirty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731195"/>
                  </a:ext>
                </a:extLst>
              </a:tr>
              <a:tr h="34944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289785"/>
                  </a:ext>
                </a:extLst>
              </a:tr>
              <a:tr h="34944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3165" marR="143165" marT="71583" marB="71583" anchor="ctr">
                    <a:lnL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lumMod val="8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6504269"/>
                  </a:ext>
                </a:extLst>
              </a:tr>
            </a:tbl>
          </a:graphicData>
        </a:graphic>
      </p:graphicFrame>
      <p:graphicFrame>
        <p:nvGraphicFramePr>
          <p:cNvPr id="9" name="filter">
            <a:extLst>
              <a:ext uri="{FF2B5EF4-FFF2-40B4-BE49-F238E27FC236}">
                <a16:creationId xmlns:a16="http://schemas.microsoft.com/office/drawing/2014/main" id="{C853F273-13ED-EF0B-CE3C-0E4E1AC46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5659361"/>
              </p:ext>
            </p:extLst>
          </p:nvPr>
        </p:nvGraphicFramePr>
        <p:xfrm>
          <a:off x="3821786" y="2323856"/>
          <a:ext cx="1172244" cy="1003152"/>
        </p:xfrm>
        <a:graphic>
          <a:graphicData uri="http://schemas.openxmlformats.org/drawingml/2006/table">
            <a:tbl>
              <a:tblPr firstRow="1" bandRow="1"/>
              <a:tblGrid>
                <a:gridCol w="390748">
                  <a:extLst>
                    <a:ext uri="{9D8B030D-6E8A-4147-A177-3AD203B41FA5}">
                      <a16:colId xmlns:a16="http://schemas.microsoft.com/office/drawing/2014/main" val="3079395848"/>
                    </a:ext>
                  </a:extLst>
                </a:gridCol>
                <a:gridCol w="390748">
                  <a:extLst>
                    <a:ext uri="{9D8B030D-6E8A-4147-A177-3AD203B41FA5}">
                      <a16:colId xmlns:a16="http://schemas.microsoft.com/office/drawing/2014/main" val="3264221361"/>
                    </a:ext>
                  </a:extLst>
                </a:gridCol>
                <a:gridCol w="390748">
                  <a:extLst>
                    <a:ext uri="{9D8B030D-6E8A-4147-A177-3AD203B41FA5}">
                      <a16:colId xmlns:a16="http://schemas.microsoft.com/office/drawing/2014/main" val="1598907637"/>
                    </a:ext>
                  </a:extLst>
                </a:gridCol>
              </a:tblGrid>
              <a:tr h="33438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marL="143165" marR="143165" marT="71583" marB="71583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marL="143165" marR="143165" marT="71583" marB="71583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marL="143165" marR="143165" marT="71583" marB="71583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36279"/>
                  </a:ext>
                </a:extLst>
              </a:tr>
              <a:tr h="33438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marL="143165" marR="143165" marT="71583" marB="71583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marL="143165" marR="143165" marT="71583" marB="71583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marL="143165" marR="143165" marT="71583" marB="71583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6473831"/>
                  </a:ext>
                </a:extLst>
              </a:tr>
              <a:tr h="33438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marL="143165" marR="143165" marT="71583" marB="71583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marL="143165" marR="143165" marT="71583" marB="71583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500" b="0" dirty="0">
                          <a:solidFill>
                            <a:schemeClr val="bg1"/>
                          </a:solidFill>
                        </a:rPr>
                        <a:t>-1</a:t>
                      </a:r>
                    </a:p>
                  </a:txBody>
                  <a:tcPr marL="143165" marR="143165" marT="71583" marB="71583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131944"/>
                  </a:ext>
                </a:extLst>
              </a:tr>
            </a:tbl>
          </a:graphicData>
        </a:graphic>
      </p:graphicFrame>
      <p:sp>
        <p:nvSpPr>
          <p:cNvPr id="10" name="Google Shape;203;g109ffa863cd_0_328">
            <a:extLst>
              <a:ext uri="{FF2B5EF4-FFF2-40B4-BE49-F238E27FC236}">
                <a16:creationId xmlns:a16="http://schemas.microsoft.com/office/drawing/2014/main" id="{72E65538-364E-BBA2-E3ED-B73D3C6C3001}"/>
              </a:ext>
            </a:extLst>
          </p:cNvPr>
          <p:cNvSpPr txBox="1"/>
          <p:nvPr/>
        </p:nvSpPr>
        <p:spPr>
          <a:xfrm>
            <a:off x="3859644" y="1554805"/>
            <a:ext cx="2663420" cy="844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pt-BR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Filtros são aplicados para alterar imagens</a:t>
            </a:r>
            <a:endParaRPr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E8A03A-636F-ADA5-1CE1-1A7A000EA3CF}"/>
              </a:ext>
            </a:extLst>
          </p:cNvPr>
          <p:cNvSpPr txBox="1"/>
          <p:nvPr/>
        </p:nvSpPr>
        <p:spPr>
          <a:xfrm>
            <a:off x="5694626" y="4821217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363685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1.85185E-6 L -0.45287 -0.00393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43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543 -0.00162 L -0.26394 0.0007 L -0.45638 0.0838 L -0.26328 0.08496 L -0.4543 0.16806 L -0.26537 0.16921 L -0.4543 0.25347 L -0.2625 0.25347 L -0.45573 0.33796 L -0.26394 0.33658 " pathEditMode="relative" ptsTypes="AAAAAAAAAA">
                                      <p:cBhvr>
                                        <p:cTn id="14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Imagens e processamento de imagens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Google Shape;203;g109ffa863cd_0_328">
            <a:extLst>
              <a:ext uri="{FF2B5EF4-FFF2-40B4-BE49-F238E27FC236}">
                <a16:creationId xmlns:a16="http://schemas.microsoft.com/office/drawing/2014/main" id="{33448CC4-8FD4-5986-38B4-F84AD5E31E96}"/>
              </a:ext>
            </a:extLst>
          </p:cNvPr>
          <p:cNvSpPr txBox="1"/>
          <p:nvPr/>
        </p:nvSpPr>
        <p:spPr>
          <a:xfrm>
            <a:off x="2851687" y="2804333"/>
            <a:ext cx="4277533" cy="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algn="just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Uma foto preta e branca de uma cidade</a:t>
            </a:r>
          </a:p>
          <a:p>
            <a:pPr marL="342900" indent="-342900" algn="just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Uma foto preta e branca de uma cidade grande</a:t>
            </a:r>
          </a:p>
          <a:p>
            <a:pPr marL="342900" indent="-342900" algn="just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Um grande edifício em uma cidade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E8A03A-636F-ADA5-1CE1-1A7A000EA3CF}"/>
              </a:ext>
            </a:extLst>
          </p:cNvPr>
          <p:cNvSpPr txBox="1"/>
          <p:nvPr/>
        </p:nvSpPr>
        <p:spPr>
          <a:xfrm>
            <a:off x="565525" y="4642129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  <p:pic>
        <p:nvPicPr>
          <p:cNvPr id="8" name="Picture 7" descr="A cityscape with tall buildings&#10;&#10;Description automatically generated">
            <a:extLst>
              <a:ext uri="{FF2B5EF4-FFF2-40B4-BE49-F238E27FC236}">
                <a16:creationId xmlns:a16="http://schemas.microsoft.com/office/drawing/2014/main" id="{5FCD1DA6-FA41-963D-999B-FD16DD2A6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082" y="1889854"/>
            <a:ext cx="2188606" cy="274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992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Imagens e processamento de imagens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7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4" name="Google Shape;203;g109ffa863cd_0_328">
            <a:extLst>
              <a:ext uri="{FF2B5EF4-FFF2-40B4-BE49-F238E27FC236}">
                <a16:creationId xmlns:a16="http://schemas.microsoft.com/office/drawing/2014/main" id="{33448CC4-8FD4-5986-38B4-F84AD5E31E96}"/>
              </a:ext>
            </a:extLst>
          </p:cNvPr>
          <p:cNvSpPr txBox="1"/>
          <p:nvPr/>
        </p:nvSpPr>
        <p:spPr>
          <a:xfrm>
            <a:off x="2851687" y="2804333"/>
            <a:ext cx="4277533" cy="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algn="just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Arranha-céus</a:t>
            </a:r>
          </a:p>
          <a:p>
            <a:pPr marL="342900" indent="-342900" algn="just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Torre</a:t>
            </a:r>
          </a:p>
          <a:p>
            <a:pPr marL="342900" indent="-342900" algn="just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</a:rPr>
              <a:t>Edifício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E8A03A-636F-ADA5-1CE1-1A7A000EA3CF}"/>
              </a:ext>
            </a:extLst>
          </p:cNvPr>
          <p:cNvSpPr txBox="1"/>
          <p:nvPr/>
        </p:nvSpPr>
        <p:spPr>
          <a:xfrm>
            <a:off x="565525" y="4642129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  <p:pic>
        <p:nvPicPr>
          <p:cNvPr id="5" name="Picture 4" descr="A city with many tall buildings&#10;&#10;Description automatically generated">
            <a:extLst>
              <a:ext uri="{FF2B5EF4-FFF2-40B4-BE49-F238E27FC236}">
                <a16:creationId xmlns:a16="http://schemas.microsoft.com/office/drawing/2014/main" id="{1BA6DF8C-A18C-7974-8A08-FEF08C9DC1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082" y="1889854"/>
            <a:ext cx="2192646" cy="275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56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Redes Neurais Convolucionais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8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3" name="Google Shape;203;g109ffa863cd_0_328">
            <a:extLst>
              <a:ext uri="{FF2B5EF4-FFF2-40B4-BE49-F238E27FC236}">
                <a16:creationId xmlns:a16="http://schemas.microsoft.com/office/drawing/2014/main" id="{97768E81-0006-308F-0A23-B6FE31B0E049}"/>
              </a:ext>
            </a:extLst>
          </p:cNvPr>
          <p:cNvSpPr txBox="1"/>
          <p:nvPr/>
        </p:nvSpPr>
        <p:spPr>
          <a:xfrm>
            <a:off x="344576" y="4220639"/>
            <a:ext cx="6907065" cy="508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marR="0" lvl="0" indent="-228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Imagens rotuladas são usadas para treinar o modelo</a:t>
            </a:r>
          </a:p>
        </p:txBody>
      </p:sp>
      <p:pic>
        <p:nvPicPr>
          <p:cNvPr id="2" name="Picture 2" descr="Diagram of a convolutional neural network.">
            <a:extLst>
              <a:ext uri="{FF2B5EF4-FFF2-40B4-BE49-F238E27FC236}">
                <a16:creationId xmlns:a16="http://schemas.microsoft.com/office/drawing/2014/main" id="{7063322E-501A-229D-49EA-D5736A5CE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549" y="1481050"/>
            <a:ext cx="4781401" cy="250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0029AD-0479-028F-9989-C6383226C7F3}"/>
              </a:ext>
            </a:extLst>
          </p:cNvPr>
          <p:cNvSpPr txBox="1"/>
          <p:nvPr/>
        </p:nvSpPr>
        <p:spPr>
          <a:xfrm>
            <a:off x="5716299" y="4010224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2691753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pt-BR" sz="4000" b="1" dirty="0">
                <a:solidFill>
                  <a:srgbClr val="EA4E60"/>
                </a:solidFill>
                <a:latin typeface="Century Gothic"/>
              </a:rPr>
              <a:t>Redes Neurais Convolucionais</a:t>
            </a:r>
            <a:endParaRPr lang="en-US" sz="4000" b="1" dirty="0">
              <a:solidFill>
                <a:srgbClr val="EA4E60"/>
              </a:solidFill>
              <a:latin typeface="Century Gothic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220D837-ED92-7739-3C92-62D7574610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9</a:t>
            </a:fld>
            <a:r>
              <a:rPr lang="en-US"/>
              <a:t>]</a:t>
            </a:r>
            <a:endParaRPr lang="pt-BR"/>
          </a:p>
        </p:txBody>
      </p:sp>
      <p:pic>
        <p:nvPicPr>
          <p:cNvPr id="6" name="Imagem 3">
            <a:extLst>
              <a:ext uri="{FF2B5EF4-FFF2-40B4-BE49-F238E27FC236}">
                <a16:creationId xmlns:a16="http://schemas.microsoft.com/office/drawing/2014/main" id="{37CFC422-BCBB-B2F3-253D-8D8CEAEB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50" y="150783"/>
            <a:ext cx="597049" cy="251208"/>
          </a:xfrm>
          <a:prstGeom prst="rect">
            <a:avLst/>
          </a:prstGeom>
        </p:spPr>
      </p:pic>
      <p:sp>
        <p:nvSpPr>
          <p:cNvPr id="13" name="Google Shape;203;g109ffa863cd_0_328">
            <a:extLst>
              <a:ext uri="{FF2B5EF4-FFF2-40B4-BE49-F238E27FC236}">
                <a16:creationId xmlns:a16="http://schemas.microsoft.com/office/drawing/2014/main" id="{97768E81-0006-308F-0A23-B6FE31B0E049}"/>
              </a:ext>
            </a:extLst>
          </p:cNvPr>
          <p:cNvSpPr txBox="1"/>
          <p:nvPr/>
        </p:nvSpPr>
        <p:spPr>
          <a:xfrm>
            <a:off x="453782" y="4335150"/>
            <a:ext cx="6523794" cy="34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 startAt="2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Camadas de filtro extraem mapas de recursos de cada imagem</a:t>
            </a:r>
          </a:p>
        </p:txBody>
      </p:sp>
      <p:pic>
        <p:nvPicPr>
          <p:cNvPr id="7" name="Picture 2" descr="Diagram of a convolutional neural network.">
            <a:extLst>
              <a:ext uri="{FF2B5EF4-FFF2-40B4-BE49-F238E27FC236}">
                <a16:creationId xmlns:a16="http://schemas.microsoft.com/office/drawing/2014/main" id="{6DA92AAD-7EBA-D1C9-9FF7-1C726A557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549" y="1481050"/>
            <a:ext cx="4781401" cy="250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43CFE7-1F58-3553-1FFA-C973F837ED76}"/>
              </a:ext>
            </a:extLst>
          </p:cNvPr>
          <p:cNvSpPr txBox="1"/>
          <p:nvPr/>
        </p:nvSpPr>
        <p:spPr>
          <a:xfrm>
            <a:off x="5716299" y="4010224"/>
            <a:ext cx="9236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Microsoft</a:t>
            </a:r>
          </a:p>
        </p:txBody>
      </p:sp>
    </p:spTree>
    <p:extLst>
      <p:ext uri="{BB962C8B-B14F-4D97-AF65-F5344CB8AC3E}">
        <p14:creationId xmlns:p14="http://schemas.microsoft.com/office/powerpoint/2010/main" val="521397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7" ma:contentTypeDescription="Crie um novo documento." ma:contentTypeScope="" ma:versionID="24b1a864f8a0a55a83119d37ebcecb88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1e5738b860885d393c380861e56a036b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CB18AD7-72FF-4A22-9609-A70FD3CF79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1b35d3-0456-4d6a-bc2f-da927e91d158"/>
    <ds:schemaRef ds:uri="19483571-f922-4e8e-9c1c-26f0a22521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CACB642-B03A-46BC-8FDD-0E8B4552CC4D}">
  <ds:schemaRefs>
    <ds:schemaRef ds:uri="19483571-f922-4e8e-9c1c-26f0a2252132"/>
    <ds:schemaRef ds:uri="851b35d3-0456-4d6a-bc2f-da927e91d158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52FB4E9-12F0-4220-B728-CAD7E88BF10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6376</TotalTime>
  <Words>1017</Words>
  <Application>Microsoft Office PowerPoint</Application>
  <PresentationFormat>Apresentação na tela (16:9)</PresentationFormat>
  <Paragraphs>274</Paragraphs>
  <Slides>34</Slides>
  <Notes>34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35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Larissa Mestieri</dc:creator>
  <cp:lastModifiedBy>Valéria Baptista</cp:lastModifiedBy>
  <cp:revision>60</cp:revision>
  <dcterms:modified xsi:type="dcterms:W3CDTF">2024-01-28T21:22:16Z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  <property fmtid="{D5CDD505-2E9C-101B-9397-08002B2CF9AE}" pid="3" name="MediaServiceImageTags">
    <vt:lpwstr/>
  </property>
</Properties>
</file>